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9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10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10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10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10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11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1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11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11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2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2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35" name="出自"/>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出自</a:t>
            </a:r>
          </a:p>
        </p:txBody>
      </p:sp>
      <p:sp>
        <p:nvSpPr>
          <p:cNvPr id="13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44" name="一碗沙拉配有炒饭、水煮蛋和一双筷子"/>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一碗三文鱼饼、沙拉和鹰嘴豆泥"/>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一碗宽意大利面配有欧芹黄油、烤榛子和帕尔马干酪"/>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54" name="一碗沙拉配有炒饭、水煮蛋和一双筷子"/>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6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鳄梨和酸橙"/>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一碗三文鱼饼、沙拉和鹰嘴豆泥"/>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一碗宽意大利面配有欧芹黄油、烤榛子和帕尔马干酪"/>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实时视频（小）">
    <p:spTree>
      <p:nvGrpSpPr>
        <p:cNvPr id="1" name=""/>
        <p:cNvGrpSpPr/>
        <p:nvPr/>
      </p:nvGrpSpPr>
      <p:grpSpPr>
        <a:xfrm>
          <a:off x="0" y="0"/>
          <a:ext cx="0" cy="0"/>
          <a:chOff x="0" y="0"/>
          <a:chExt cx="0" cy="0"/>
        </a:xfrm>
      </p:grpSpPr>
      <p:sp>
        <p:nvSpPr>
          <p:cNvPr id="71"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72"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7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7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实时视频（大）">
    <p:spTree>
      <p:nvGrpSpPr>
        <p:cNvPr id="1" name=""/>
        <p:cNvGrpSpPr/>
        <p:nvPr/>
      </p:nvGrpSpPr>
      <p:grpSpPr>
        <a:xfrm>
          <a:off x="0" y="0"/>
          <a:ext cx="0" cy="0"/>
          <a:chOff x="0" y="0"/>
          <a:chExt cx="0" cy="0"/>
        </a:xfrm>
      </p:grpSpPr>
      <p:sp>
        <p:nvSpPr>
          <p:cNvPr id="81"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2"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8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8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9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9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aussDB-Vector:…"/>
          <p:cNvSpPr txBox="1"/>
          <p:nvPr>
            <p:ph type="title"/>
          </p:nvPr>
        </p:nvSpPr>
        <p:spPr>
          <a:xfrm>
            <a:off x="-20545" y="867275"/>
            <a:ext cx="24425090" cy="5128447"/>
          </a:xfrm>
          <a:prstGeom prst="rect">
            <a:avLst/>
          </a:prstGeom>
          <a:solidFill>
            <a:srgbClr val="68349A"/>
          </a:solidFill>
        </p:spPr>
        <p:txBody>
          <a:bodyPr/>
          <a:lstStyle/>
          <a:p>
            <a:pPr algn="ctr" defTabSz="825500">
              <a:lnSpc>
                <a:spcPct val="100000"/>
              </a:lnSpc>
              <a:defRPr b="0" spc="0" sz="15000">
                <a:solidFill>
                  <a:srgbClr val="FFFFFF"/>
                </a:solidFill>
                <a:latin typeface="Helvetica Neue Medium"/>
                <a:ea typeface="Helvetica Neue Medium"/>
                <a:cs typeface="Helvetica Neue Medium"/>
                <a:sym typeface="Helvetica Neue Medium"/>
              </a:defRPr>
            </a:pPr>
            <a:r>
              <a:t>GaussDB-Vector:</a:t>
            </a:r>
          </a:p>
          <a:p>
            <a:pPr algn="ctr" defTabSz="825500">
              <a:lnSpc>
                <a:spcPct val="100000"/>
              </a:lnSpc>
              <a:defRPr b="0" spc="0" sz="8000">
                <a:solidFill>
                  <a:srgbClr val="FFFFFF"/>
                </a:solidFill>
                <a:latin typeface="Helvetica Neue Medium"/>
                <a:ea typeface="Helvetica Neue Medium"/>
                <a:cs typeface="Helvetica Neue Medium"/>
                <a:sym typeface="Helvetica Neue Medium"/>
              </a:defRPr>
            </a:pPr>
            <a:r>
              <a:t>A Large-Scale Persistent Real-Time Vector</a:t>
            </a:r>
          </a:p>
          <a:p>
            <a:pPr algn="ctr" defTabSz="825500">
              <a:lnSpc>
                <a:spcPct val="100000"/>
              </a:lnSpc>
              <a:defRPr b="0" spc="0" sz="8000">
                <a:solidFill>
                  <a:srgbClr val="FFFFFF"/>
                </a:solidFill>
                <a:latin typeface="Helvetica Neue Medium"/>
                <a:ea typeface="Helvetica Neue Medium"/>
                <a:cs typeface="Helvetica Neue Medium"/>
                <a:sym typeface="Helvetica Neue Medium"/>
              </a:defRPr>
            </a:pPr>
            <a:r>
              <a:t>  Database for LLM Applications</a:t>
            </a:r>
          </a:p>
        </p:txBody>
      </p:sp>
      <p:pic>
        <p:nvPicPr>
          <p:cNvPr id="172" name="已粘贴的影片.png" descr="已粘贴的影片.png"/>
          <p:cNvPicPr>
            <a:picLocks noChangeAspect="1"/>
          </p:cNvPicPr>
          <p:nvPr/>
        </p:nvPicPr>
        <p:blipFill>
          <a:blip r:embed="rId2">
            <a:extLst/>
          </a:blip>
          <a:stretch>
            <a:fillRect/>
          </a:stretch>
        </p:blipFill>
        <p:spPr>
          <a:xfrm>
            <a:off x="1722544" y="6900977"/>
            <a:ext cx="20938912" cy="6063341"/>
          </a:xfrm>
          <a:prstGeom prst="rect">
            <a:avLst/>
          </a:prstGeom>
          <a:ln w="12700">
            <a:miter lim="400000"/>
          </a:ln>
        </p:spPr>
      </p:pic>
      <p:sp>
        <p:nvSpPr>
          <p:cNvPr id="173" name="1"/>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a:t>
            </a:r>
          </a:p>
        </p:txBody>
      </p:sp>
      <p:pic>
        <p:nvPicPr>
          <p:cNvPr id="174" name="图像" descr="图像"/>
          <p:cNvPicPr>
            <a:picLocks noChangeAspect="1"/>
          </p:cNvPicPr>
          <p:nvPr/>
        </p:nvPicPr>
        <p:blipFill>
          <a:blip r:embed="rId3">
            <a:extLst/>
          </a:blip>
          <a:stretch>
            <a:fillRect/>
          </a:stretch>
        </p:blipFill>
        <p:spPr>
          <a:xfrm>
            <a:off x="16726985" y="11170125"/>
            <a:ext cx="6590215" cy="181588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TRUCTURE OF GRAPH ANN INDEX"/>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STRUCTURE OF GRAPH ANN INDEX</a:t>
            </a:r>
          </a:p>
        </p:txBody>
      </p:sp>
      <p:pic>
        <p:nvPicPr>
          <p:cNvPr id="222" name="已粘贴的影片.png" descr="已粘贴的影片.png"/>
          <p:cNvPicPr>
            <a:picLocks noChangeAspect="1"/>
          </p:cNvPicPr>
          <p:nvPr/>
        </p:nvPicPr>
        <p:blipFill>
          <a:blip r:embed="rId2">
            <a:extLst/>
          </a:blip>
          <a:stretch>
            <a:fillRect/>
          </a:stretch>
        </p:blipFill>
        <p:spPr>
          <a:xfrm>
            <a:off x="650999" y="1812169"/>
            <a:ext cx="23082002" cy="11670869"/>
          </a:xfrm>
          <a:prstGeom prst="rect">
            <a:avLst/>
          </a:prstGeom>
          <a:ln w="12700">
            <a:miter lim="400000"/>
          </a:ln>
        </p:spPr>
      </p:pic>
      <p:sp>
        <p:nvSpPr>
          <p:cNvPr id="223" name="10"/>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Balanced Tree Hybrid Index"/>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Balanced Tree Hybrid Index</a:t>
            </a:r>
          </a:p>
        </p:txBody>
      </p:sp>
      <p:sp>
        <p:nvSpPr>
          <p:cNvPr id="226" name="11"/>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11</a:t>
            </a:r>
          </a:p>
        </p:txBody>
      </p:sp>
      <p:pic>
        <p:nvPicPr>
          <p:cNvPr id="227" name="已粘贴的影片.png" descr="已粘贴的影片.png"/>
          <p:cNvPicPr>
            <a:picLocks noChangeAspect="1"/>
          </p:cNvPicPr>
          <p:nvPr/>
        </p:nvPicPr>
        <p:blipFill>
          <a:blip r:embed="rId2">
            <a:extLst/>
          </a:blip>
          <a:stretch>
            <a:fillRect/>
          </a:stretch>
        </p:blipFill>
        <p:spPr>
          <a:xfrm>
            <a:off x="354871" y="2238708"/>
            <a:ext cx="23674258" cy="1096867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Incremental Index Updates"/>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Incremental Index Updates</a:t>
            </a:r>
          </a:p>
        </p:txBody>
      </p:sp>
      <p:sp>
        <p:nvSpPr>
          <p:cNvPr id="230" name="12"/>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12</a:t>
            </a:r>
          </a:p>
        </p:txBody>
      </p:sp>
      <p:pic>
        <p:nvPicPr>
          <p:cNvPr id="231" name="已粘贴的影片.png" descr="已粘贴的影片.png"/>
          <p:cNvPicPr>
            <a:picLocks noChangeAspect="1"/>
          </p:cNvPicPr>
          <p:nvPr/>
        </p:nvPicPr>
        <p:blipFill>
          <a:blip r:embed="rId2">
            <a:extLst/>
          </a:blip>
          <a:stretch>
            <a:fillRect/>
          </a:stretch>
        </p:blipFill>
        <p:spPr>
          <a:xfrm>
            <a:off x="1417221" y="2440990"/>
            <a:ext cx="21549558" cy="1002253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Data Sharding &amp; Distributed Search"/>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Data Sharding &amp; Distributed Search</a:t>
            </a:r>
          </a:p>
        </p:txBody>
      </p:sp>
      <p:pic>
        <p:nvPicPr>
          <p:cNvPr id="234" name="已粘贴的影片.png" descr="已粘贴的影片.png"/>
          <p:cNvPicPr>
            <a:picLocks noChangeAspect="1"/>
          </p:cNvPicPr>
          <p:nvPr/>
        </p:nvPicPr>
        <p:blipFill>
          <a:blip r:embed="rId2">
            <a:extLst/>
          </a:blip>
          <a:stretch>
            <a:fillRect/>
          </a:stretch>
        </p:blipFill>
        <p:spPr>
          <a:xfrm>
            <a:off x="1943794" y="1713264"/>
            <a:ext cx="20496412" cy="11477991"/>
          </a:xfrm>
          <a:prstGeom prst="rect">
            <a:avLst/>
          </a:prstGeom>
          <a:ln w="12700">
            <a:miter lim="400000"/>
          </a:ln>
        </p:spPr>
      </p:pic>
      <p:sp>
        <p:nvSpPr>
          <p:cNvPr id="235" name="13"/>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ailored Storage Structures"/>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Tailored Storage Structures</a:t>
            </a:r>
          </a:p>
        </p:txBody>
      </p:sp>
      <p:pic>
        <p:nvPicPr>
          <p:cNvPr id="238" name="已粘贴的影片.png" descr="已粘贴的影片.png"/>
          <p:cNvPicPr>
            <a:picLocks noChangeAspect="1"/>
          </p:cNvPicPr>
          <p:nvPr/>
        </p:nvPicPr>
        <p:blipFill>
          <a:blip r:embed="rId2">
            <a:extLst/>
          </a:blip>
          <a:stretch>
            <a:fillRect/>
          </a:stretch>
        </p:blipFill>
        <p:spPr>
          <a:xfrm>
            <a:off x="215234" y="2344845"/>
            <a:ext cx="23953532" cy="10878792"/>
          </a:xfrm>
          <a:prstGeom prst="rect">
            <a:avLst/>
          </a:prstGeom>
          <a:ln w="12700">
            <a:miter lim="400000"/>
          </a:ln>
        </p:spPr>
      </p:pic>
      <p:sp>
        <p:nvSpPr>
          <p:cNvPr id="239" name="14"/>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14</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Balanced Tree Hybrid Index"/>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Balanced Tree Hybrid Index</a:t>
            </a:r>
          </a:p>
        </p:txBody>
      </p:sp>
      <p:sp>
        <p:nvSpPr>
          <p:cNvPr id="242" name="15"/>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15</a:t>
            </a:r>
          </a:p>
        </p:txBody>
      </p:sp>
      <p:pic>
        <p:nvPicPr>
          <p:cNvPr id="243" name="已粘贴的影片.png" descr="已粘贴的影片.png"/>
          <p:cNvPicPr>
            <a:picLocks noChangeAspect="1"/>
          </p:cNvPicPr>
          <p:nvPr/>
        </p:nvPicPr>
        <p:blipFill>
          <a:blip r:embed="rId2">
            <a:extLst/>
          </a:blip>
          <a:stretch>
            <a:fillRect/>
          </a:stretch>
        </p:blipFill>
        <p:spPr>
          <a:xfrm>
            <a:off x="458036" y="1718894"/>
            <a:ext cx="23467928" cy="1146673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Incremental Index Updates"/>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Incremental Index Updates</a:t>
            </a:r>
          </a:p>
        </p:txBody>
      </p:sp>
      <p:sp>
        <p:nvSpPr>
          <p:cNvPr id="246" name="16"/>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16</a:t>
            </a:r>
          </a:p>
        </p:txBody>
      </p:sp>
      <p:pic>
        <p:nvPicPr>
          <p:cNvPr id="247" name="已粘贴的影片.png" descr="已粘贴的影片.png"/>
          <p:cNvPicPr>
            <a:picLocks noChangeAspect="1"/>
          </p:cNvPicPr>
          <p:nvPr/>
        </p:nvPicPr>
        <p:blipFill>
          <a:blip r:embed="rId2">
            <a:extLst/>
          </a:blip>
          <a:stretch>
            <a:fillRect/>
          </a:stretch>
        </p:blipFill>
        <p:spPr>
          <a:xfrm>
            <a:off x="61003" y="2183670"/>
            <a:ext cx="24261994" cy="934866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Data Sharding &amp; Distributed Search"/>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Data Sharding &amp; Distributed Search</a:t>
            </a:r>
          </a:p>
        </p:txBody>
      </p:sp>
      <p:pic>
        <p:nvPicPr>
          <p:cNvPr id="250" name="已粘贴的影片.png" descr="已粘贴的影片.png"/>
          <p:cNvPicPr>
            <a:picLocks noChangeAspect="1"/>
          </p:cNvPicPr>
          <p:nvPr/>
        </p:nvPicPr>
        <p:blipFill>
          <a:blip r:embed="rId2">
            <a:extLst/>
          </a:blip>
          <a:stretch>
            <a:fillRect/>
          </a:stretch>
        </p:blipFill>
        <p:spPr>
          <a:xfrm>
            <a:off x="343120" y="2197426"/>
            <a:ext cx="23697760" cy="10509666"/>
          </a:xfrm>
          <a:prstGeom prst="rect">
            <a:avLst/>
          </a:prstGeom>
          <a:ln w="12700">
            <a:miter lim="400000"/>
          </a:ln>
        </p:spPr>
      </p:pic>
      <p:sp>
        <p:nvSpPr>
          <p:cNvPr id="251" name="17"/>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17</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ummary &amp; Conclusion"/>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Summary &amp; Conclusion</a:t>
            </a:r>
          </a:p>
        </p:txBody>
      </p:sp>
      <p:pic>
        <p:nvPicPr>
          <p:cNvPr id="254" name="已粘贴的影片.png" descr="已粘贴的影片.png"/>
          <p:cNvPicPr>
            <a:picLocks noChangeAspect="1"/>
          </p:cNvPicPr>
          <p:nvPr/>
        </p:nvPicPr>
        <p:blipFill>
          <a:blip r:embed="rId2">
            <a:extLst/>
          </a:blip>
          <a:stretch>
            <a:fillRect/>
          </a:stretch>
        </p:blipFill>
        <p:spPr>
          <a:xfrm>
            <a:off x="118955" y="1758838"/>
            <a:ext cx="24146090" cy="11721873"/>
          </a:xfrm>
          <a:prstGeom prst="rect">
            <a:avLst/>
          </a:prstGeom>
          <a:ln w="12700">
            <a:miter lim="400000"/>
          </a:ln>
        </p:spPr>
      </p:pic>
      <p:sp>
        <p:nvSpPr>
          <p:cNvPr id="255" name="18"/>
          <p:cNvSpPr txBox="1"/>
          <p:nvPr/>
        </p:nvSpPr>
        <p:spPr>
          <a:xfrm>
            <a:off x="11929057" y="133523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18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ntroduction - VDBs and LLMs"/>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Introduction - VDBs and LLMs</a:t>
            </a:r>
          </a:p>
        </p:txBody>
      </p:sp>
      <p:pic>
        <p:nvPicPr>
          <p:cNvPr id="177" name="已粘贴的影片.png" descr="已粘贴的影片.png"/>
          <p:cNvPicPr>
            <a:picLocks noChangeAspect="1"/>
          </p:cNvPicPr>
          <p:nvPr/>
        </p:nvPicPr>
        <p:blipFill>
          <a:blip r:embed="rId2">
            <a:extLst/>
          </a:blip>
          <a:stretch>
            <a:fillRect/>
          </a:stretch>
        </p:blipFill>
        <p:spPr>
          <a:xfrm>
            <a:off x="213602" y="1659838"/>
            <a:ext cx="23956796" cy="12169821"/>
          </a:xfrm>
          <a:prstGeom prst="rect">
            <a:avLst/>
          </a:prstGeom>
          <a:ln w="12700">
            <a:miter lim="400000"/>
          </a:ln>
        </p:spPr>
      </p:pic>
      <p:sp>
        <p:nvSpPr>
          <p:cNvPr id="178" name="2"/>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Vector Databases: Key Challenges"/>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Vector Databases: Key Challenges</a:t>
            </a:r>
          </a:p>
        </p:txBody>
      </p:sp>
      <p:sp>
        <p:nvSpPr>
          <p:cNvPr id="181" name="3"/>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3</a:t>
            </a:r>
          </a:p>
        </p:txBody>
      </p:sp>
      <p:sp>
        <p:nvSpPr>
          <p:cNvPr id="182" name="More and more applications rely on embedding vectors that are retrieved via similarity search"/>
          <p:cNvSpPr txBox="1"/>
          <p:nvPr/>
        </p:nvSpPr>
        <p:spPr>
          <a:xfrm>
            <a:off x="448100" y="1974688"/>
            <a:ext cx="23487800" cy="721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100"/>
            </a:lvl1pPr>
          </a:lstStyle>
          <a:p>
            <a:pPr/>
            <a:r>
              <a:t>More and more applications rely on embedding vectors that are retrieved via similarity search</a:t>
            </a:r>
          </a:p>
        </p:txBody>
      </p:sp>
      <p:sp>
        <p:nvSpPr>
          <p:cNvPr id="183" name="Goal: Store embeddings in a DB and retrieve for whatever downstream task"/>
          <p:cNvSpPr txBox="1"/>
          <p:nvPr/>
        </p:nvSpPr>
        <p:spPr>
          <a:xfrm>
            <a:off x="349060" y="2705248"/>
            <a:ext cx="23851718" cy="8952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200"/>
            </a:lvl1pPr>
          </a:lstStyle>
          <a:p>
            <a:pPr/>
            <a:r>
              <a:t>Goal: Store embeddings in a DB and retrieve for whatever downstream task</a:t>
            </a:r>
          </a:p>
        </p:txBody>
      </p:sp>
      <p:pic>
        <p:nvPicPr>
          <p:cNvPr id="184" name="已粘贴的影片.png" descr="已粘贴的影片.png"/>
          <p:cNvPicPr>
            <a:picLocks noChangeAspect="1"/>
          </p:cNvPicPr>
          <p:nvPr/>
        </p:nvPicPr>
        <p:blipFill>
          <a:blip r:embed="rId2">
            <a:extLst/>
          </a:blip>
          <a:stretch>
            <a:fillRect/>
          </a:stretch>
        </p:blipFill>
        <p:spPr>
          <a:xfrm>
            <a:off x="154284" y="3771625"/>
            <a:ext cx="1920285" cy="1680249"/>
          </a:xfrm>
          <a:prstGeom prst="rect">
            <a:avLst/>
          </a:prstGeom>
          <a:ln w="12700">
            <a:miter lim="400000"/>
          </a:ln>
        </p:spPr>
      </p:pic>
      <p:sp>
        <p:nvSpPr>
          <p:cNvPr id="185" name="Size: Existing hardware not for large data units…"/>
          <p:cNvSpPr txBox="1"/>
          <p:nvPr/>
        </p:nvSpPr>
        <p:spPr>
          <a:xfrm>
            <a:off x="2235121" y="3666846"/>
            <a:ext cx="19337326" cy="18898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89000" indent="-889000">
              <a:buSzPct val="100000"/>
              <a:buAutoNum type="arabicParenR" startAt="1"/>
              <a:defRPr b="1" sz="4200"/>
            </a:pPr>
            <a:r>
              <a:t>Size: Existing hardware not for large data units  </a:t>
            </a:r>
          </a:p>
          <a:p>
            <a:pPr marL="889000" indent="-889000">
              <a:buSzPct val="100000"/>
              <a:buAutoNum type="arabicParenR" startAt="1"/>
              <a:defRPr b="1" sz="4200"/>
            </a:pPr>
            <a:r>
              <a:t>Structure: Lack of structure (e.g. attrs) makes embeddings hard to index</a:t>
            </a:r>
          </a:p>
        </p:txBody>
      </p:sp>
      <p:pic>
        <p:nvPicPr>
          <p:cNvPr id="186" name="已粘贴的影片.png" descr="已粘贴的影片.png"/>
          <p:cNvPicPr>
            <a:picLocks noChangeAspect="1"/>
          </p:cNvPicPr>
          <p:nvPr/>
        </p:nvPicPr>
        <p:blipFill>
          <a:blip r:embed="rId3">
            <a:extLst/>
          </a:blip>
          <a:stretch>
            <a:fillRect/>
          </a:stretch>
        </p:blipFill>
        <p:spPr>
          <a:xfrm>
            <a:off x="82918" y="6239099"/>
            <a:ext cx="24384001" cy="632925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aussDB-Vector"/>
          <p:cNvSpPr txBox="1"/>
          <p:nvPr>
            <p:ph type="title"/>
          </p:nvPr>
        </p:nvSpPr>
        <p:spPr>
          <a:xfrm>
            <a:off x="-20545" y="-6731"/>
            <a:ext cx="24425090" cy="1660453"/>
          </a:xfrm>
          <a:prstGeom prst="rect">
            <a:avLst/>
          </a:prstGeom>
          <a:solidFill>
            <a:srgbClr val="68349A"/>
          </a:solidFill>
        </p:spPr>
        <p:txBody>
          <a:bodyPr/>
          <a:lstStyle>
            <a:lvl1pPr algn="ctr" defTabSz="825500">
              <a:lnSpc>
                <a:spcPct val="100000"/>
              </a:lnSpc>
              <a:defRPr b="0" spc="0" sz="10000">
                <a:solidFill>
                  <a:srgbClr val="FFFFFF"/>
                </a:solidFill>
                <a:latin typeface="Helvetica Neue Medium"/>
                <a:ea typeface="Helvetica Neue Medium"/>
                <a:cs typeface="Helvetica Neue Medium"/>
                <a:sym typeface="Helvetica Neue Medium"/>
              </a:defRPr>
            </a:lvl1pPr>
          </a:lstStyle>
          <a:p>
            <a:pPr/>
            <a:r>
              <a:t>GaussDB-Vector</a:t>
            </a:r>
          </a:p>
        </p:txBody>
      </p:sp>
      <p:sp>
        <p:nvSpPr>
          <p:cNvPr id="189" name="4"/>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4</a:t>
            </a:r>
          </a:p>
        </p:txBody>
      </p:sp>
      <p:sp>
        <p:nvSpPr>
          <p:cNvPr id="190" name="Build a distributed persistent real-time database based on IVF &amp; DiskANN…"/>
          <p:cNvSpPr txBox="1"/>
          <p:nvPr/>
        </p:nvSpPr>
        <p:spPr>
          <a:xfrm>
            <a:off x="1039928" y="1848810"/>
            <a:ext cx="21772780" cy="19475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b="1"/>
            </a:pPr>
            <a:r>
              <a:t>Build a distributed persistent real-time database based on IVF &amp; DiskANN  </a:t>
            </a:r>
          </a:p>
          <a:p>
            <a:pPr marL="609599" indent="-609599">
              <a:lnSpc>
                <a:spcPct val="10000"/>
              </a:lnSpc>
              <a:buSzPct val="123000"/>
              <a:buChar char="•"/>
              <a:defRPr b="1" sz="3600"/>
            </a:pPr>
            <a:r>
              <a:rPr>
                <a:solidFill>
                  <a:schemeClr val="accent5">
                    <a:hueOff val="-82419"/>
                    <a:satOff val="-9513"/>
                    <a:lumOff val="-16343"/>
                  </a:schemeClr>
                </a:solidFill>
              </a:rPr>
              <a:t>Architecture:</a:t>
            </a:r>
            <a:r>
              <a:t> Two-Tiered Distributed Database to provide scalability / availability  </a:t>
            </a:r>
          </a:p>
          <a:p>
            <a:pPr marL="609599" indent="-609599">
              <a:lnSpc>
                <a:spcPct val="10000"/>
              </a:lnSpc>
              <a:buSzPct val="123000"/>
              <a:buChar char="•"/>
              <a:defRPr b="1" sz="3600"/>
            </a:pPr>
            <a:r>
              <a:rPr>
                <a:solidFill>
                  <a:schemeClr val="accent5">
                    <a:hueOff val="-82419"/>
                    <a:satOff val="-9513"/>
                    <a:lumOff val="-16343"/>
                  </a:schemeClr>
                </a:solidFill>
              </a:rPr>
              <a:t>Techniques:</a:t>
            </a:r>
            <a:r>
              <a:t> IVF &amp; DiskANN but make it easier to build, update, and search</a:t>
            </a:r>
          </a:p>
        </p:txBody>
      </p:sp>
      <p:pic>
        <p:nvPicPr>
          <p:cNvPr id="191" name="已粘贴的影片.png" descr="已粘贴的影片.png"/>
          <p:cNvPicPr>
            <a:picLocks noChangeAspect="1"/>
          </p:cNvPicPr>
          <p:nvPr/>
        </p:nvPicPr>
        <p:blipFill>
          <a:blip r:embed="rId2">
            <a:extLst/>
          </a:blip>
          <a:stretch>
            <a:fillRect/>
          </a:stretch>
        </p:blipFill>
        <p:spPr>
          <a:xfrm>
            <a:off x="78247" y="4356891"/>
            <a:ext cx="24227506" cy="80392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5"/>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5</a:t>
            </a:r>
          </a:p>
        </p:txBody>
      </p:sp>
      <p:sp>
        <p:nvSpPr>
          <p:cNvPr id="194" name="IVF ANN INDEX"/>
          <p:cNvSpPr txBox="1"/>
          <p:nvPr>
            <p:ph type="title"/>
          </p:nvPr>
        </p:nvSpPr>
        <p:spPr>
          <a:xfrm>
            <a:off x="-20545" y="-6731"/>
            <a:ext cx="24425090" cy="1660453"/>
          </a:xfrm>
          <a:prstGeom prst="rect">
            <a:avLst/>
          </a:prstGeom>
          <a:solidFill>
            <a:srgbClr val="68349A"/>
          </a:solidFill>
        </p:spPr>
        <p:txBody>
          <a:bodyPr/>
          <a:lstStyle/>
          <a:p>
            <a:pPr lvl="1" algn="ctr" defTabSz="825500">
              <a:lnSpc>
                <a:spcPct val="100000"/>
              </a:lnSpc>
              <a:defRPr b="0" spc="0" sz="10000">
                <a:solidFill>
                  <a:srgbClr val="FFFFFF"/>
                </a:solidFill>
                <a:latin typeface="Helvetica Neue Medium"/>
                <a:ea typeface="Helvetica Neue Medium"/>
                <a:cs typeface="Helvetica Neue Medium"/>
                <a:sym typeface="Helvetica Neue Medium"/>
              </a:defRPr>
            </a:pPr>
            <a:r>
              <a:t>IVF ANN INDEX</a:t>
            </a:r>
          </a:p>
        </p:txBody>
      </p:sp>
      <p:pic>
        <p:nvPicPr>
          <p:cNvPr id="195" name="已粘贴的影片.png" descr="已粘贴的影片.png"/>
          <p:cNvPicPr>
            <a:picLocks noChangeAspect="1"/>
          </p:cNvPicPr>
          <p:nvPr/>
        </p:nvPicPr>
        <p:blipFill>
          <a:blip r:embed="rId2">
            <a:extLst/>
          </a:blip>
          <a:stretch>
            <a:fillRect/>
          </a:stretch>
        </p:blipFill>
        <p:spPr>
          <a:xfrm>
            <a:off x="13288317" y="2168148"/>
            <a:ext cx="7990533" cy="4572280"/>
          </a:xfrm>
          <a:prstGeom prst="rect">
            <a:avLst/>
          </a:prstGeom>
          <a:ln w="12700">
            <a:miter lim="400000"/>
          </a:ln>
        </p:spPr>
      </p:pic>
      <p:pic>
        <p:nvPicPr>
          <p:cNvPr id="196" name="已粘贴的影片.png" descr="已粘贴的影片.png"/>
          <p:cNvPicPr>
            <a:picLocks noChangeAspect="1"/>
          </p:cNvPicPr>
          <p:nvPr/>
        </p:nvPicPr>
        <p:blipFill>
          <a:blip r:embed="rId3">
            <a:extLst/>
          </a:blip>
          <a:stretch>
            <a:fillRect/>
          </a:stretch>
        </p:blipFill>
        <p:spPr>
          <a:xfrm>
            <a:off x="853140" y="2168148"/>
            <a:ext cx="6794623" cy="5341104"/>
          </a:xfrm>
          <a:prstGeom prst="rect">
            <a:avLst/>
          </a:prstGeom>
          <a:ln w="12700">
            <a:miter lim="400000"/>
          </a:ln>
        </p:spPr>
      </p:pic>
      <p:pic>
        <p:nvPicPr>
          <p:cNvPr id="197" name="已粘贴的影片.png" descr="已粘贴的影片.png"/>
          <p:cNvPicPr>
            <a:picLocks noChangeAspect="1"/>
          </p:cNvPicPr>
          <p:nvPr/>
        </p:nvPicPr>
        <p:blipFill>
          <a:blip r:embed="rId4">
            <a:extLst/>
          </a:blip>
          <a:stretch>
            <a:fillRect/>
          </a:stretch>
        </p:blipFill>
        <p:spPr>
          <a:xfrm>
            <a:off x="789701" y="8023678"/>
            <a:ext cx="11645901" cy="5308601"/>
          </a:xfrm>
          <a:prstGeom prst="rect">
            <a:avLst/>
          </a:prstGeom>
          <a:ln w="12700">
            <a:miter lim="400000"/>
          </a:ln>
        </p:spPr>
      </p:pic>
      <p:sp>
        <p:nvSpPr>
          <p:cNvPr id="198" name="When a query vector is provided:…"/>
          <p:cNvSpPr txBox="1"/>
          <p:nvPr/>
        </p:nvSpPr>
        <p:spPr>
          <a:xfrm>
            <a:off x="13384527" y="7396323"/>
            <a:ext cx="9130076" cy="65633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100000"/>
              </a:lnSpc>
              <a:spcBef>
                <a:spcPts val="0"/>
              </a:spcBef>
              <a:defRPr sz="4300"/>
            </a:pPr>
            <a:r>
              <a:t>When a query vector is provided:</a:t>
            </a:r>
          </a:p>
          <a:p>
            <a:pPr marL="513644" indent="-513644" defTabSz="355600">
              <a:lnSpc>
                <a:spcPct val="100000"/>
              </a:lnSpc>
              <a:spcBef>
                <a:spcPts val="0"/>
              </a:spcBef>
              <a:buSzPct val="123000"/>
              <a:buFont typeface="Menlo Regular"/>
              <a:buChar char="•"/>
              <a:defRPr sz="4300"/>
            </a:pPr>
            <a:r>
              <a:t>Calculate its distance to each centroid to find the nearest clusters.</a:t>
            </a:r>
          </a:p>
          <a:p>
            <a:pPr marL="513644" indent="-513644" defTabSz="355600">
              <a:lnSpc>
                <a:spcPct val="100000"/>
              </a:lnSpc>
              <a:spcBef>
                <a:spcPts val="0"/>
              </a:spcBef>
              <a:buSzPct val="123000"/>
              <a:buFont typeface="Menlo Regular"/>
              <a:buChar char="•"/>
              <a:defRPr sz="4300"/>
            </a:pPr>
            <a:r>
              <a:t>Retrieve vectors from these clusters using the inverted index.</a:t>
            </a:r>
          </a:p>
          <a:p>
            <a:pPr marL="513644" indent="-513644" defTabSz="355600">
              <a:lnSpc>
                <a:spcPct val="100000"/>
              </a:lnSpc>
              <a:spcBef>
                <a:spcPts val="0"/>
              </a:spcBef>
              <a:buSzPct val="123000"/>
              <a:buFont typeface="Menlo Regular"/>
              <a:buChar char="•"/>
              <a:defRPr sz="4300"/>
            </a:pPr>
            <a:r>
              <a:t>Perform similarity computations only within the retrieved vectors to identify the most similar results.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6"/>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6</a:t>
            </a:r>
          </a:p>
        </p:txBody>
      </p:sp>
      <p:sp>
        <p:nvSpPr>
          <p:cNvPr id="201" name="IVF-PQ"/>
          <p:cNvSpPr txBox="1"/>
          <p:nvPr>
            <p:ph type="title"/>
          </p:nvPr>
        </p:nvSpPr>
        <p:spPr>
          <a:xfrm>
            <a:off x="-20545" y="-6731"/>
            <a:ext cx="24425090" cy="1660453"/>
          </a:xfrm>
          <a:prstGeom prst="rect">
            <a:avLst/>
          </a:prstGeom>
          <a:solidFill>
            <a:srgbClr val="68349A"/>
          </a:solidFill>
        </p:spPr>
        <p:txBody>
          <a:bodyPr/>
          <a:lstStyle/>
          <a:p>
            <a:pPr lvl="1" algn="ctr" defTabSz="825500">
              <a:lnSpc>
                <a:spcPct val="100000"/>
              </a:lnSpc>
              <a:defRPr b="0" spc="0" sz="10000">
                <a:solidFill>
                  <a:srgbClr val="FFFFFF"/>
                </a:solidFill>
                <a:latin typeface="Helvetica Neue Medium"/>
                <a:ea typeface="Helvetica Neue Medium"/>
                <a:cs typeface="Helvetica Neue Medium"/>
                <a:sym typeface="Helvetica Neue Medium"/>
              </a:defRPr>
            </a:pPr>
            <a:r>
              <a:t>IVF-PQ</a:t>
            </a:r>
          </a:p>
        </p:txBody>
      </p:sp>
      <p:pic>
        <p:nvPicPr>
          <p:cNvPr id="202" name="已粘贴的影片.png" descr="已粘贴的影片.png"/>
          <p:cNvPicPr>
            <a:picLocks noChangeAspect="1"/>
          </p:cNvPicPr>
          <p:nvPr/>
        </p:nvPicPr>
        <p:blipFill>
          <a:blip r:embed="rId2">
            <a:extLst/>
          </a:blip>
          <a:stretch>
            <a:fillRect/>
          </a:stretch>
        </p:blipFill>
        <p:spPr>
          <a:xfrm>
            <a:off x="139700" y="1926647"/>
            <a:ext cx="11401777" cy="11206874"/>
          </a:xfrm>
          <a:prstGeom prst="rect">
            <a:avLst/>
          </a:prstGeom>
          <a:ln w="12700">
            <a:miter lim="400000"/>
          </a:ln>
        </p:spPr>
      </p:pic>
      <p:pic>
        <p:nvPicPr>
          <p:cNvPr id="203" name="已粘贴的影片.png" descr="已粘贴的影片.png"/>
          <p:cNvPicPr>
            <a:picLocks noChangeAspect="1"/>
          </p:cNvPicPr>
          <p:nvPr/>
        </p:nvPicPr>
        <p:blipFill>
          <a:blip r:embed="rId3">
            <a:extLst/>
          </a:blip>
          <a:stretch>
            <a:fillRect/>
          </a:stretch>
        </p:blipFill>
        <p:spPr>
          <a:xfrm>
            <a:off x="12262393" y="1924909"/>
            <a:ext cx="11137357" cy="1060074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TRUCTURE OF IVF ANN INDEX"/>
          <p:cNvSpPr txBox="1"/>
          <p:nvPr>
            <p:ph type="title"/>
          </p:nvPr>
        </p:nvSpPr>
        <p:spPr>
          <a:xfrm>
            <a:off x="-20545" y="-6731"/>
            <a:ext cx="24425090" cy="1660453"/>
          </a:xfrm>
          <a:prstGeom prst="rect">
            <a:avLst/>
          </a:prstGeom>
          <a:solidFill>
            <a:srgbClr val="68349A"/>
          </a:solidFill>
        </p:spPr>
        <p:txBody>
          <a:bodyPr/>
          <a:lstStyle/>
          <a:p>
            <a:pPr lvl="1" algn="ctr" defTabSz="825500">
              <a:lnSpc>
                <a:spcPct val="100000"/>
              </a:lnSpc>
              <a:defRPr b="0" spc="0" sz="10000">
                <a:solidFill>
                  <a:srgbClr val="FFFFFF"/>
                </a:solidFill>
                <a:latin typeface="Helvetica Neue Medium"/>
                <a:ea typeface="Helvetica Neue Medium"/>
                <a:cs typeface="Helvetica Neue Medium"/>
                <a:sym typeface="Helvetica Neue Medium"/>
              </a:defRPr>
            </a:pPr>
            <a:r>
              <a:t>STRUCTURE OF IVF ANN INDEX</a:t>
            </a:r>
          </a:p>
        </p:txBody>
      </p:sp>
      <p:sp>
        <p:nvSpPr>
          <p:cNvPr id="206" name="7"/>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7</a:t>
            </a:r>
          </a:p>
        </p:txBody>
      </p:sp>
      <p:pic>
        <p:nvPicPr>
          <p:cNvPr id="207" name="已粘贴的影片.png" descr="已粘贴的影片.png"/>
          <p:cNvPicPr>
            <a:picLocks noChangeAspect="1"/>
          </p:cNvPicPr>
          <p:nvPr/>
        </p:nvPicPr>
        <p:blipFill>
          <a:blip r:embed="rId2">
            <a:extLst/>
          </a:blip>
          <a:stretch>
            <a:fillRect/>
          </a:stretch>
        </p:blipFill>
        <p:spPr>
          <a:xfrm>
            <a:off x="883759" y="2738035"/>
            <a:ext cx="11060556" cy="9428449"/>
          </a:xfrm>
          <a:prstGeom prst="rect">
            <a:avLst/>
          </a:prstGeom>
          <a:ln w="12700">
            <a:miter lim="400000"/>
          </a:ln>
        </p:spPr>
      </p:pic>
      <p:sp>
        <p:nvSpPr>
          <p:cNvPr id="208" name="Uses two-layer clustering for the IVF index in order to balance the load of clusters.…"/>
          <p:cNvSpPr txBox="1"/>
          <p:nvPr/>
        </p:nvSpPr>
        <p:spPr>
          <a:xfrm>
            <a:off x="13590860" y="2988443"/>
            <a:ext cx="10047291" cy="78353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Uses two-layer clustering for the IVF index in order to balance the load of clusters.</a:t>
            </a:r>
          </a:p>
          <a:p>
            <a:pPr defTabSz="355600">
              <a:lnSpc>
                <a:spcPct val="100000"/>
              </a:lnSpc>
              <a:spcBef>
                <a:spcPts val="0"/>
              </a:spcBef>
            </a:pPr>
            <a:r>
              <a:t>Selects top- Nclusters and top-M sub-clusters based on centroid similarity.Set N*M to cover 5–10% of the dataset proves effective in achieving high recall with minimal latency</a:t>
            </a:r>
          </a:p>
          <a:p>
            <a:pPr defTabSz="355600">
              <a:lnSpc>
                <a:spcPct val="100000"/>
              </a:lnSpc>
              <a:spcBef>
                <a:spcPts val="0"/>
              </a:spcBef>
            </a:pPr>
            <a:r>
              <a:t>Binary sort on vectors according to distance to the query.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8"/>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8</a:t>
            </a:r>
          </a:p>
        </p:txBody>
      </p:sp>
      <p:sp>
        <p:nvSpPr>
          <p:cNvPr id="211" name="GRAPH ANN INDEX CONSTRUCTION"/>
          <p:cNvSpPr txBox="1"/>
          <p:nvPr>
            <p:ph type="title"/>
          </p:nvPr>
        </p:nvSpPr>
        <p:spPr>
          <a:xfrm>
            <a:off x="-20545" y="-6731"/>
            <a:ext cx="24425090" cy="1660453"/>
          </a:xfrm>
          <a:prstGeom prst="rect">
            <a:avLst/>
          </a:prstGeom>
          <a:solidFill>
            <a:srgbClr val="68349A"/>
          </a:solidFill>
        </p:spPr>
        <p:txBody>
          <a:bodyPr/>
          <a:lstStyle/>
          <a:p>
            <a:pPr lvl="1" algn="ctr" defTabSz="825500">
              <a:lnSpc>
                <a:spcPct val="100000"/>
              </a:lnSpc>
              <a:defRPr b="0" spc="0" sz="10000">
                <a:solidFill>
                  <a:srgbClr val="FFFFFF"/>
                </a:solidFill>
                <a:latin typeface="Helvetica Neue Medium"/>
                <a:ea typeface="Helvetica Neue Medium"/>
                <a:cs typeface="Helvetica Neue Medium"/>
                <a:sym typeface="Helvetica Neue Medium"/>
              </a:defRPr>
            </a:pPr>
            <a:r>
              <a:t>GRAPH ANN INDEX CONSTRUCTION</a:t>
            </a:r>
          </a:p>
        </p:txBody>
      </p:sp>
      <p:pic>
        <p:nvPicPr>
          <p:cNvPr id="212" name="已粘贴的影片.png" descr="已粘贴的影片.png"/>
          <p:cNvPicPr>
            <a:picLocks noChangeAspect="1"/>
          </p:cNvPicPr>
          <p:nvPr/>
        </p:nvPicPr>
        <p:blipFill>
          <a:blip r:embed="rId2">
            <a:extLst/>
          </a:blip>
          <a:srcRect l="1860" t="0" r="1860" b="17584"/>
          <a:stretch>
            <a:fillRect/>
          </a:stretch>
        </p:blipFill>
        <p:spPr>
          <a:xfrm>
            <a:off x="32033" y="2974393"/>
            <a:ext cx="15838506" cy="7767374"/>
          </a:xfrm>
          <a:prstGeom prst="rect">
            <a:avLst/>
          </a:prstGeom>
          <a:ln w="12700">
            <a:miter lim="400000"/>
          </a:ln>
        </p:spPr>
      </p:pic>
      <p:sp>
        <p:nvSpPr>
          <p:cNvPr id="213" name="Vamana…"/>
          <p:cNvSpPr txBox="1"/>
          <p:nvPr/>
        </p:nvSpPr>
        <p:spPr>
          <a:xfrm>
            <a:off x="16241751" y="2488463"/>
            <a:ext cx="8247880" cy="62498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2000"/>
              </a:spcBef>
              <a:defRPr b="1" sz="3200">
                <a:solidFill>
                  <a:srgbClr val="191919"/>
                </a:solidFill>
                <a:latin typeface="Times Roman"/>
                <a:ea typeface="Times Roman"/>
                <a:cs typeface="Times Roman"/>
                <a:sym typeface="Times Roman"/>
              </a:defRPr>
            </a:pPr>
            <a:r>
              <a:t>Vamana</a:t>
            </a:r>
          </a:p>
          <a:p>
            <a:pPr defTabSz="355600">
              <a:lnSpc>
                <a:spcPct val="100000"/>
              </a:lnSpc>
              <a:spcBef>
                <a:spcPts val="0"/>
              </a:spcBef>
              <a:defRPr sz="2900"/>
            </a:pPr>
            <a:r>
              <a:t>1.Random Initialization</a:t>
            </a:r>
          </a:p>
          <a:p>
            <a:pPr defTabSz="355600">
              <a:lnSpc>
                <a:spcPct val="100000"/>
              </a:lnSpc>
              <a:spcBef>
                <a:spcPts val="0"/>
              </a:spcBef>
              <a:defRPr sz="2900"/>
            </a:pPr>
            <a:r>
              <a:t>2.Navigation Point Selection</a:t>
            </a:r>
          </a:p>
          <a:p>
            <a:pPr defTabSz="355600">
              <a:lnSpc>
                <a:spcPct val="100000"/>
              </a:lnSpc>
              <a:spcBef>
                <a:spcPts val="0"/>
              </a:spcBef>
              <a:defRPr sz="2900"/>
            </a:pPr>
            <a:r>
              <a:t>3.First Iteration (α=1）: For every point, an approximate nearest neighbor search is run starting from the navigation point. All nodes visited along the search path are added to the candidate set, followed by edge pruning with α=1to establish connectivity.</a:t>
            </a:r>
          </a:p>
          <a:p>
            <a:pPr defTabSz="355600">
              <a:lnSpc>
                <a:spcPct val="100000"/>
              </a:lnSpc>
              <a:spcBef>
                <a:spcPts val="0"/>
              </a:spcBef>
              <a:defRPr sz="2900"/>
            </a:pPr>
            <a:r>
              <a:t>4.Refinement Iteration (α&gt;1): To address the low quality of the initial random graph, the search and pruning process is repeated with a relaxed threshold (e.g., </a:t>
            </a:r>
            <a:r>
              <a:rPr b="1"/>
              <a:t> </a:t>
            </a:r>
            <a:r>
              <a:t>α=1.2).</a:t>
            </a:r>
          </a:p>
        </p:txBody>
      </p:sp>
      <p:pic>
        <p:nvPicPr>
          <p:cNvPr id="214" name="已粘贴的影片.png" descr="已粘贴的影片.png"/>
          <p:cNvPicPr>
            <a:picLocks noChangeAspect="1"/>
          </p:cNvPicPr>
          <p:nvPr/>
        </p:nvPicPr>
        <p:blipFill>
          <a:blip r:embed="rId3">
            <a:extLst/>
          </a:blip>
          <a:stretch>
            <a:fillRect/>
          </a:stretch>
        </p:blipFill>
        <p:spPr>
          <a:xfrm>
            <a:off x="17218645" y="9152193"/>
            <a:ext cx="4601197" cy="379545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9"/>
          <p:cNvSpPr txBox="1"/>
          <p:nvPr/>
        </p:nvSpPr>
        <p:spPr>
          <a:xfrm>
            <a:off x="11929057" y="13250797"/>
            <a:ext cx="525885"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9</a:t>
            </a:r>
          </a:p>
        </p:txBody>
      </p:sp>
      <p:sp>
        <p:nvSpPr>
          <p:cNvPr id="217" name="GRAPH ANN INDEX"/>
          <p:cNvSpPr txBox="1"/>
          <p:nvPr>
            <p:ph type="title"/>
          </p:nvPr>
        </p:nvSpPr>
        <p:spPr>
          <a:xfrm>
            <a:off x="-20545" y="-6731"/>
            <a:ext cx="24425090" cy="1660453"/>
          </a:xfrm>
          <a:prstGeom prst="rect">
            <a:avLst/>
          </a:prstGeom>
          <a:solidFill>
            <a:srgbClr val="68349A"/>
          </a:solidFill>
        </p:spPr>
        <p:txBody>
          <a:bodyPr/>
          <a:lstStyle/>
          <a:p>
            <a:pPr lvl="1" algn="ctr" defTabSz="825500">
              <a:lnSpc>
                <a:spcPct val="100000"/>
              </a:lnSpc>
              <a:defRPr b="0" spc="0" sz="10000">
                <a:solidFill>
                  <a:srgbClr val="FFFFFF"/>
                </a:solidFill>
                <a:latin typeface="Helvetica Neue Medium"/>
                <a:ea typeface="Helvetica Neue Medium"/>
                <a:cs typeface="Helvetica Neue Medium"/>
                <a:sym typeface="Helvetica Neue Medium"/>
              </a:defRPr>
            </a:pPr>
            <a:r>
              <a:t>GRAPH ANN INDEX</a:t>
            </a:r>
          </a:p>
        </p:txBody>
      </p:sp>
      <p:pic>
        <p:nvPicPr>
          <p:cNvPr id="218" name="已粘贴的影片.png" descr="已粘贴的影片.png"/>
          <p:cNvPicPr>
            <a:picLocks noChangeAspect="1"/>
          </p:cNvPicPr>
          <p:nvPr/>
        </p:nvPicPr>
        <p:blipFill>
          <a:blip r:embed="rId2">
            <a:extLst/>
          </a:blip>
          <a:stretch>
            <a:fillRect/>
          </a:stretch>
        </p:blipFill>
        <p:spPr>
          <a:xfrm>
            <a:off x="939417" y="2020794"/>
            <a:ext cx="11271855" cy="9674412"/>
          </a:xfrm>
          <a:prstGeom prst="rect">
            <a:avLst/>
          </a:prstGeom>
          <a:ln w="12700">
            <a:miter lim="400000"/>
          </a:ln>
        </p:spPr>
      </p:pic>
      <p:sp>
        <p:nvSpPr>
          <p:cNvPr id="219" name="Optimization Strategies：…"/>
          <p:cNvSpPr txBox="1"/>
          <p:nvPr/>
        </p:nvSpPr>
        <p:spPr>
          <a:xfrm>
            <a:off x="13530691" y="1905000"/>
            <a:ext cx="9954950" cy="1031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100000"/>
              </a:lnSpc>
              <a:spcBef>
                <a:spcPts val="0"/>
              </a:spcBef>
              <a:defRPr sz="6000"/>
            </a:pPr>
            <a:r>
              <a:t>Optimization Strategies：</a:t>
            </a:r>
          </a:p>
          <a:p>
            <a:pPr marL="762000" indent="-762000" defTabSz="355600">
              <a:lnSpc>
                <a:spcPct val="100000"/>
              </a:lnSpc>
              <a:spcBef>
                <a:spcPts val="0"/>
              </a:spcBef>
              <a:buSzPct val="123000"/>
              <a:buChar char="•"/>
              <a:defRPr sz="6000"/>
            </a:pPr>
            <a:r>
              <a:t>Scalable Graph Construction via Overlapping Partitioning</a:t>
            </a:r>
          </a:p>
          <a:p>
            <a:pPr marL="762000" indent="-762000" defTabSz="355600">
              <a:lnSpc>
                <a:spcPct val="100000"/>
              </a:lnSpc>
              <a:spcBef>
                <a:spcPts val="0"/>
              </a:spcBef>
              <a:buSzPct val="123000"/>
              <a:buChar char="•"/>
              <a:defRPr sz="6000"/>
            </a:pPr>
            <a:r>
              <a:t>PQ-based  Storage in memory </a:t>
            </a:r>
          </a:p>
          <a:p>
            <a:pPr marL="762000" indent="-762000" defTabSz="355600">
              <a:lnSpc>
                <a:spcPct val="100000"/>
              </a:lnSpc>
              <a:spcBef>
                <a:spcPts val="0"/>
              </a:spcBef>
              <a:buSzPct val="123000"/>
              <a:buChar char="•"/>
              <a:defRPr sz="6000"/>
            </a:pPr>
            <a:r>
              <a:t>Data organized into fixed-length records  [raw-vector, Rneightbors]</a:t>
            </a:r>
          </a:p>
          <a:p>
            <a:pPr marL="762000" indent="-762000" defTabSz="355600">
              <a:lnSpc>
                <a:spcPct val="100000"/>
              </a:lnSpc>
              <a:spcBef>
                <a:spcPts val="0"/>
              </a:spcBef>
              <a:buSzPct val="123000"/>
              <a:buChar char="•"/>
              <a:defRPr sz="6000"/>
            </a:pPr>
            <a:r>
              <a:t>Entry-Region Caching</a:t>
            </a:r>
          </a:p>
          <a:p>
            <a:pPr marL="762000" indent="-762000" defTabSz="355600">
              <a:lnSpc>
                <a:spcPct val="100000"/>
              </a:lnSpc>
              <a:spcBef>
                <a:spcPts val="0"/>
              </a:spcBef>
              <a:buSzPct val="123000"/>
              <a:buChar char="•"/>
              <a:defRPr sz="6000"/>
            </a:pPr>
            <a:r>
              <a:t>Beam Search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